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oboto Slab"/>
      <p:regular r:id="rId18"/>
      <p:bold r:id="rId19"/>
    </p:embeddedFont>
    <p:embeddedFont>
      <p:font typeface="Roboto"/>
      <p:regular r:id="rId20"/>
      <p:bold r:id="rId21"/>
      <p:italic r:id="rId22"/>
      <p:boldItalic r:id="rId23"/>
    </p:embeddedFont>
    <p:embeddedFont>
      <p:font typeface="Open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OpenSans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italic.fntdata"/><Relationship Id="rId25" Type="http://schemas.openxmlformats.org/officeDocument/2006/relationships/font" Target="fonts/OpenSans-bold.fntdata"/><Relationship Id="rId27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Slab-bold.fntdata"/><Relationship Id="rId18" Type="http://schemas.openxmlformats.org/officeDocument/2006/relationships/font" Target="fonts/RobotoSlab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cf1e734799_0_15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cf1e734799_0_15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cf1e734799_0_1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cf1e734799_0_1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d100f418f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d100f418f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cf1e7347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cf1e7347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cf1e734799_0_14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cf1e734799_0_1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cf1e734799_0_14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cf1e734799_0_1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f1e734799_0_14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cf1e734799_0_14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cf1e734799_0_15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cf1e734799_0_15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cf1e734799_0_15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cf1e734799_0_15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100f418f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d100f418f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cf1e734799_0_1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cf1e734799_0_1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Rural Economic Development Grant Update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2"/>
          <p:cNvSpPr txBox="1"/>
          <p:nvPr>
            <p:ph idx="1" type="body"/>
          </p:nvPr>
        </p:nvSpPr>
        <p:spPr>
          <a:xfrm>
            <a:off x="1382242" y="4428775"/>
            <a:ext cx="1222800" cy="4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688"/>
              <a:buNone/>
            </a:pPr>
            <a:r>
              <a:rPr lang="en" sz="1825"/>
              <a:t>Fun Facts</a:t>
            </a:r>
            <a:endParaRPr sz="1825"/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761" y="458025"/>
            <a:ext cx="3796574" cy="370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1748" y="458025"/>
            <a:ext cx="4207449" cy="397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2"/>
          <p:cNvSpPr txBox="1"/>
          <p:nvPr/>
        </p:nvSpPr>
        <p:spPr>
          <a:xfrm>
            <a:off x="5896725" y="4473925"/>
            <a:ext cx="1717500" cy="3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Farm Photos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idx="1" type="body"/>
          </p:nvPr>
        </p:nvSpPr>
        <p:spPr>
          <a:xfrm>
            <a:off x="994474" y="3760200"/>
            <a:ext cx="2686500" cy="41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lang="en" sz="1830"/>
              <a:t>Highlighting Our Impact</a:t>
            </a:r>
            <a:endParaRPr sz="1830"/>
          </a:p>
        </p:txBody>
      </p:sp>
      <p:pic>
        <p:nvPicPr>
          <p:cNvPr id="136" name="Google Shape;13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776" y="390775"/>
            <a:ext cx="3980876" cy="321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6098" y="390775"/>
            <a:ext cx="3103775" cy="3785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3"/>
          <p:cNvSpPr txBox="1"/>
          <p:nvPr/>
        </p:nvSpPr>
        <p:spPr>
          <a:xfrm>
            <a:off x="5421438" y="4378775"/>
            <a:ext cx="2513100" cy="4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Notifications of Events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Nearing the Finish Line</a:t>
            </a:r>
            <a:endParaRPr/>
          </a:p>
        </p:txBody>
      </p:sp>
      <p:sp>
        <p:nvSpPr>
          <p:cNvPr id="144" name="Google Shape;144;p2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OHA members </a:t>
            </a:r>
            <a:r>
              <a:rPr lang="en"/>
              <a:t>will</a:t>
            </a:r>
            <a:r>
              <a:rPr lang="en"/>
              <a:t> receive a copy of the final report after the </a:t>
            </a:r>
            <a:r>
              <a:rPr lang="en"/>
              <a:t>project</a:t>
            </a:r>
            <a:r>
              <a:rPr lang="en"/>
              <a:t> is complete at the end of June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report will include: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food traceability guide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Marketing toolkit for your farm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Key takeaways from the project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RED?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87900" y="1489825"/>
            <a:ext cx="8368200" cy="348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Ontario’s Rural Economic Development (RED) program provides cost-share funding to support activities that create strong rural communities in Ontario</a:t>
            </a:r>
            <a:endParaRPr sz="1300"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Economic Diversification and Competitiveness Stream: This stream supports a range of projects to better position rural communities to attract and retain jobs, attract investment and enhance economic growth. </a:t>
            </a:r>
            <a:endParaRPr sz="1300"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highlight>
                  <a:schemeClr val="lt1"/>
                </a:highlight>
                <a:latin typeface="Open Sans"/>
                <a:ea typeface="Open Sans"/>
                <a:cs typeface="Open Sans"/>
                <a:sym typeface="Open Sans"/>
              </a:rPr>
              <a:t>Sector/value chain development: Projects that implement strategies to strengthen and coordinate collaboration across sectors or value chains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300">
              <a:solidFill>
                <a:srgbClr val="1A1A1A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 and </a:t>
            </a:r>
            <a:r>
              <a:rPr lang="en"/>
              <a:t>the</a:t>
            </a:r>
            <a:r>
              <a:rPr lang="en"/>
              <a:t> OHA</a:t>
            </a:r>
            <a:endParaRPr/>
          </a:p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-344976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7331"/>
              <a:t>The OHA was awarded a RED grant in 2024</a:t>
            </a:r>
            <a:endParaRPr sz="733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331"/>
          </a:p>
          <a:p>
            <a:pPr indent="-344976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7331"/>
              <a:t>Project start date: August 1, 2024 </a:t>
            </a:r>
            <a:endParaRPr sz="733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331"/>
          </a:p>
          <a:p>
            <a:pPr indent="-344976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7331"/>
              <a:t>Project end date: June 30, 2026 (extended from February 28, 2026)</a:t>
            </a:r>
            <a:endParaRPr sz="733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331"/>
          </a:p>
          <a:p>
            <a:pPr indent="-344976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7331"/>
              <a:t>The total project cost is $44,030, with a cost share of 50%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87900" y="1597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Plan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150" y="1273003"/>
            <a:ext cx="8603700" cy="3019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Plan</a:t>
            </a:r>
            <a:endParaRPr/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350" y="1489825"/>
            <a:ext cx="8631300" cy="230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International Plowing Match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87900" y="4080449"/>
            <a:ext cx="8368200" cy="4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We had over 500 people enter our draw for a basket filled with hazelnut items!</a:t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574" y="1553914"/>
            <a:ext cx="3464249" cy="190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5425" y="1085750"/>
            <a:ext cx="4265075" cy="2842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Ontario Fruit and Vegetable Convention</a:t>
            </a:r>
            <a:endParaRPr/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0518" y="1627362"/>
            <a:ext cx="2688699" cy="212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6881" y="0"/>
            <a:ext cx="909388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987" y="1283006"/>
            <a:ext cx="4484437" cy="2917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2026 Farm Tours</a:t>
            </a:r>
            <a:endParaRPr/>
          </a:p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are pleased to </a:t>
            </a:r>
            <a:r>
              <a:rPr lang="en"/>
              <a:t>announce</a:t>
            </a:r>
            <a:r>
              <a:rPr lang="en"/>
              <a:t> that we will be having 3 farm tours in summer 2026!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June 13 -- Nutcracker Ridge in Uxbridge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Late August -- Dalton White Farms in Delhi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October -- Nature’s Grow Inc in St. Catharines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Media</a:t>
            </a:r>
            <a:endParaRPr/>
          </a:p>
        </p:txBody>
      </p:sp>
      <p:sp>
        <p:nvSpPr>
          <p:cNvPr id="120" name="Google Shape;120;p21"/>
          <p:cNvSpPr txBox="1"/>
          <p:nvPr>
            <p:ph idx="1" type="body"/>
          </p:nvPr>
        </p:nvSpPr>
        <p:spPr>
          <a:xfrm>
            <a:off x="387900" y="1489825"/>
            <a:ext cx="39528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OHA has significantly increased their online presence.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We post Recipes…..</a:t>
            </a:r>
            <a:endParaRPr/>
          </a:p>
        </p:txBody>
      </p:sp>
      <p:pic>
        <p:nvPicPr>
          <p:cNvPr id="121" name="Google Shape;12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4214" y="0"/>
            <a:ext cx="352762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