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heic" ContentType="image/p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6"/>
  </p:notesMasterIdLst>
  <p:sldIdLst>
    <p:sldId id="308" r:id="rId5"/>
    <p:sldId id="318" r:id="rId6"/>
    <p:sldId id="267" r:id="rId7"/>
    <p:sldId id="288" r:id="rId8"/>
    <p:sldId id="295" r:id="rId9"/>
    <p:sldId id="301" r:id="rId10"/>
    <p:sldId id="296" r:id="rId11"/>
    <p:sldId id="266" r:id="rId12"/>
    <p:sldId id="297" r:id="rId13"/>
    <p:sldId id="299" r:id="rId14"/>
    <p:sldId id="298" r:id="rId15"/>
    <p:sldId id="294" r:id="rId16"/>
    <p:sldId id="300" r:id="rId17"/>
    <p:sldId id="284" r:id="rId18"/>
    <p:sldId id="302" r:id="rId19"/>
    <p:sldId id="303" r:id="rId20"/>
    <p:sldId id="293" r:id="rId21"/>
    <p:sldId id="307" r:id="rId22"/>
    <p:sldId id="305" r:id="rId23"/>
    <p:sldId id="309" r:id="rId24"/>
    <p:sldId id="310" r:id="rId25"/>
    <p:sldId id="289" r:id="rId26"/>
    <p:sldId id="311" r:id="rId27"/>
    <p:sldId id="304" r:id="rId28"/>
    <p:sldId id="313" r:id="rId29"/>
    <p:sldId id="314" r:id="rId30"/>
    <p:sldId id="315" r:id="rId31"/>
    <p:sldId id="317" r:id="rId32"/>
    <p:sldId id="316" r:id="rId33"/>
    <p:sldId id="319" r:id="rId34"/>
    <p:sldId id="290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CC"/>
    <a:srgbClr val="6294C5"/>
    <a:srgbClr val="9B0D32"/>
    <a:srgbClr val="D31146"/>
    <a:srgbClr val="4D4D4D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Yield (kg/ha)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50%</c:v>
                </c:pt>
                <c:pt idx="1">
                  <c:v>75%</c:v>
                </c:pt>
                <c:pt idx="2">
                  <c:v>100%</c:v>
                </c:pt>
                <c:pt idx="3">
                  <c:v>No Irrigation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307</c:v>
                </c:pt>
                <c:pt idx="1">
                  <c:v>347</c:v>
                </c:pt>
                <c:pt idx="2">
                  <c:v>252</c:v>
                </c:pt>
                <c:pt idx="3">
                  <c:v>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88-4A09-876A-AD23BB800A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Nuts per Plant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50%</c:v>
                </c:pt>
                <c:pt idx="1">
                  <c:v>75%</c:v>
                </c:pt>
                <c:pt idx="2">
                  <c:v>100%</c:v>
                </c:pt>
                <c:pt idx="3">
                  <c:v>No Irrigation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199</c:v>
                </c:pt>
                <c:pt idx="1">
                  <c:v>187</c:v>
                </c:pt>
                <c:pt idx="2">
                  <c:v>159</c:v>
                </c:pt>
                <c:pt idx="3">
                  <c:v>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88-4A09-876A-AD23BB800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80220552"/>
        <c:axId val="480214976"/>
      </c:barChart>
      <c:catAx>
        <c:axId val="48022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214976"/>
        <c:crosses val="autoZero"/>
        <c:auto val="1"/>
        <c:lblAlgn val="ctr"/>
        <c:lblOffset val="100"/>
        <c:noMultiLvlLbl val="0"/>
      </c:catAx>
      <c:valAx>
        <c:axId val="48021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22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10 Nut Weight (g)</c:v>
                </c:pt>
              </c:strCache>
            </c:strRef>
          </c:tx>
          <c:spPr>
            <a:solidFill>
              <a:srgbClr val="3366CC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50%</c:v>
                </c:pt>
                <c:pt idx="1">
                  <c:v>75%</c:v>
                </c:pt>
                <c:pt idx="2">
                  <c:v>100%</c:v>
                </c:pt>
                <c:pt idx="3">
                  <c:v>No irrigation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21.4</c:v>
                </c:pt>
                <c:pt idx="1">
                  <c:v>18.8</c:v>
                </c:pt>
                <c:pt idx="2">
                  <c:v>18.3</c:v>
                </c:pt>
                <c:pt idx="3">
                  <c:v>13.6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0E-4F3A-A68C-D55D4C089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387112"/>
        <c:axId val="535391048"/>
      </c:barChart>
      <c:catAx>
        <c:axId val="53538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2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391048"/>
        <c:crosses val="autoZero"/>
        <c:auto val="1"/>
        <c:lblAlgn val="ctr"/>
        <c:lblOffset val="100"/>
        <c:noMultiLvlLbl val="0"/>
      </c:catAx>
      <c:valAx>
        <c:axId val="53539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1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38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0F5C0836-5F2D-4A51-8622-B1100443DDEB}" type="datetimeFigureOut">
              <a:rPr lang="en-US"/>
              <a:pPr>
                <a:defRPr/>
              </a:pPr>
              <a:t>4/12/2023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189939B4-57D2-4CCD-AB53-A5BDFCE37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EAE8F4-58B7-4464-A8DE-E4E98910F860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855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2008 - ADMISSIONS - Ridgetown Cornerstone 003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858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58888" y="1773239"/>
            <a:ext cx="7700963" cy="1470025"/>
          </a:xfrm>
        </p:spPr>
        <p:txBody>
          <a:bodyPr/>
          <a:lstStyle>
            <a:lvl1pPr>
              <a:defRPr>
                <a:solidFill>
                  <a:srgbClr val="29292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613" y="36449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187450" y="62372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21088" y="6237288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04025" y="62372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8656C-EE8B-40D2-BB45-9DF977EC8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CDAA6-6348-4877-AAE2-6FFCB04EE6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E238D-F2E1-4486-A70A-73744A3548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8889" y="981076"/>
            <a:ext cx="3776663" cy="5040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7951" y="981076"/>
            <a:ext cx="3776663" cy="5040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8A4DC-3719-4BB6-B509-66C8ED08C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47E7D-88C7-4459-A8A1-587EBB419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E13D4-7F76-49F5-B591-A6D6AD9B2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2B62D-EDBF-4C53-BF40-9DF381124B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036F0-FAD1-479E-9AA8-1518EFAB77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9128A-D0BB-4F1C-B3BF-66BBBFC674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79B7D-637F-4F1B-8B56-BE431AA06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38975" y="115888"/>
            <a:ext cx="1925639" cy="590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8890" y="115888"/>
            <a:ext cx="5627687" cy="59055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75EB5-4687-46C1-A4A2-C73914D344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115888"/>
            <a:ext cx="74993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8888" y="981075"/>
            <a:ext cx="770572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58888" y="61658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92525" y="61658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31013" y="61928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04F980A-60A9-45F3-A4AB-BC017A4F01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2008 - ADMISSIONS - Ridgetown Cornerstone 003.jp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858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Font typeface="Wingdings" pitchFamily="2" charset="2"/>
        <a:buChar char="§"/>
        <a:defRPr sz="3200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Font typeface="Wingdings" pitchFamily="2" charset="2"/>
        <a:buChar char="§"/>
        <a:defRPr sz="2800">
          <a:solidFill>
            <a:srgbClr val="292929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Font typeface="Wingdings" pitchFamily="2" charset="2"/>
        <a:buChar char="§"/>
        <a:defRPr sz="2400">
          <a:solidFill>
            <a:srgbClr val="292929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Font typeface="Wingdings" pitchFamily="2" charset="2"/>
        <a:buChar char="§"/>
        <a:defRPr sz="2000">
          <a:solidFill>
            <a:srgbClr val="292929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Font typeface="Wingdings" pitchFamily="2" charset="2"/>
        <a:buChar char="§"/>
        <a:defRPr sz="2000">
          <a:solidFill>
            <a:srgbClr val="292929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Font typeface="Wingdings" pitchFamily="2" charset="2"/>
        <a:buChar char="§"/>
        <a:defRPr sz="2000">
          <a:solidFill>
            <a:srgbClr val="29292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Font typeface="Wingdings" pitchFamily="2" charset="2"/>
        <a:buChar char="§"/>
        <a:defRPr sz="2000">
          <a:solidFill>
            <a:srgbClr val="29292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Font typeface="Wingdings" pitchFamily="2" charset="2"/>
        <a:buChar char="§"/>
        <a:defRPr sz="2000">
          <a:solidFill>
            <a:srgbClr val="29292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Font typeface="Wingdings" pitchFamily="2" charset="2"/>
        <a:buChar char="§"/>
        <a:defRPr sz="2000">
          <a:solidFill>
            <a:srgbClr val="29292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heic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107470" y="1378849"/>
            <a:ext cx="79450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solidFill>
                  <a:srgbClr val="292929"/>
                </a:solidFill>
                <a:latin typeface="Arial"/>
                <a:ea typeface="+mj-ea"/>
                <a:cs typeface="+mj-cs"/>
              </a:rPr>
              <a:t>Ontario </a:t>
            </a:r>
            <a:r>
              <a:rPr lang="en-US" sz="4000" kern="0" dirty="0" smtClean="0">
                <a:solidFill>
                  <a:srgbClr val="292929"/>
                </a:solidFill>
                <a:latin typeface="Arial"/>
                <a:ea typeface="+mj-ea"/>
                <a:cs typeface="+mj-cs"/>
              </a:rPr>
              <a:t>Research Update</a:t>
            </a:r>
            <a:endParaRPr lang="en-US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189" y="5732452"/>
            <a:ext cx="1915074" cy="87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9425" y="2544414"/>
            <a:ext cx="3866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2023 Hazelnut Symposium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29" y="3963433"/>
            <a:ext cx="4159567" cy="277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73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58359" y="1478173"/>
            <a:ext cx="4637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 Regional hazelnut cultivar trials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858359" y="2501346"/>
            <a:ext cx="7016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 Breeding northern winter hardy hazelnuts (Dale)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858359" y="3524519"/>
            <a:ext cx="2153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 Irrigation trial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858359" y="4547692"/>
            <a:ext cx="2528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 Grower surveys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4593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9127" y="1219057"/>
            <a:ext cx="7961746" cy="1470025"/>
          </a:xfrm>
        </p:spPr>
        <p:txBody>
          <a:bodyPr/>
          <a:lstStyle/>
          <a:p>
            <a:pPr eaLnBrk="1" hangingPunct="1"/>
            <a:r>
              <a:rPr lang="en-US" dirty="0" smtClean="0"/>
              <a:t>Ontario Regional Hazelnut Cultivar Trials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30190" y="3326601"/>
            <a:ext cx="729962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Melanie </a:t>
            </a:r>
            <a:r>
              <a:rPr lang="en-US" dirty="0" err="1" smtClean="0"/>
              <a:t>Filotas</a:t>
            </a:r>
            <a:r>
              <a:rPr lang="en-US" dirty="0" smtClean="0"/>
              <a:t>, Jenny Liu - OMAFRA</a:t>
            </a:r>
          </a:p>
          <a:p>
            <a:pPr algn="ctr"/>
            <a:r>
              <a:rPr lang="en-US" dirty="0" smtClean="0"/>
              <a:t>Katerina Jordan, </a:t>
            </a:r>
            <a:r>
              <a:rPr lang="en-US" dirty="0" err="1" smtClean="0"/>
              <a:t>Afisa</a:t>
            </a:r>
            <a:r>
              <a:rPr lang="en-US" dirty="0" smtClean="0"/>
              <a:t> </a:t>
            </a:r>
            <a:r>
              <a:rPr lang="en-US" dirty="0" err="1" smtClean="0"/>
              <a:t>Munawar</a:t>
            </a:r>
            <a:r>
              <a:rPr lang="en-US" dirty="0" smtClean="0"/>
              <a:t>, Cathy Bakker - University of Guelph</a:t>
            </a:r>
          </a:p>
          <a:p>
            <a:pPr algn="ctr"/>
            <a:r>
              <a:rPr lang="en-US" dirty="0" smtClean="0"/>
              <a:t>Sharon Regan, Queens University</a:t>
            </a:r>
          </a:p>
          <a:p>
            <a:pPr algn="ctr"/>
            <a:r>
              <a:rPr lang="en-US" dirty="0" smtClean="0"/>
              <a:t>Giacomo Bianchi, Ferrero</a:t>
            </a:r>
          </a:p>
          <a:p>
            <a:pPr algn="ctr"/>
            <a:r>
              <a:rPr lang="en-US" dirty="0" smtClean="0"/>
              <a:t>John Zandstra, Greg Watt, Sydney </a:t>
            </a:r>
            <a:r>
              <a:rPr lang="en-US" dirty="0" err="1" smtClean="0"/>
              <a:t>Boersma</a:t>
            </a:r>
            <a:r>
              <a:rPr lang="en-US" dirty="0" smtClean="0"/>
              <a:t>, University of Guelph</a:t>
            </a:r>
          </a:p>
          <a:p>
            <a:pPr algn="ctr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0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Cultivars 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588117"/>
              </p:ext>
            </p:extLst>
          </p:nvPr>
        </p:nvGraphicFramePr>
        <p:xfrm>
          <a:off x="1379716" y="970308"/>
          <a:ext cx="7415149" cy="5669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32611">
                  <a:extLst>
                    <a:ext uri="{9D8B030D-6E8A-4147-A177-3AD203B41FA5}">
                      <a16:colId xmlns:a16="http://schemas.microsoft.com/office/drawing/2014/main" val="87687776"/>
                    </a:ext>
                  </a:extLst>
                </a:gridCol>
                <a:gridCol w="3682538">
                  <a:extLst>
                    <a:ext uri="{9D8B030D-6E8A-4147-A177-3AD203B41FA5}">
                      <a16:colId xmlns:a16="http://schemas.microsoft.com/office/drawing/2014/main" val="14951589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Oregon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Rutgers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203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1. Yamhill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7. Beast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6618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strike="sngStrike" dirty="0" smtClean="0">
                          <a:solidFill>
                            <a:schemeClr val="tx1"/>
                          </a:solidFill>
                        </a:rPr>
                        <a:t>Jefferson</a:t>
                      </a: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8. Raritan</a:t>
                      </a: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345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strike="sngStrike" dirty="0" smtClean="0">
                          <a:solidFill>
                            <a:schemeClr val="tx1"/>
                          </a:solidFill>
                        </a:rPr>
                        <a:t>Theta</a:t>
                      </a: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9. Monmouth</a:t>
                      </a: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091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strike="sngStrike" dirty="0" smtClean="0">
                          <a:solidFill>
                            <a:schemeClr val="tx1"/>
                          </a:solidFill>
                        </a:rPr>
                        <a:t>York</a:t>
                      </a: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10. Hunterdon</a:t>
                      </a: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8275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2. McDonald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11. Somerset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839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3. </a:t>
                      </a: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</a:rPr>
                        <a:t>Wepster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302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4. </a:t>
                      </a: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</a:rPr>
                        <a:t>Dorris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084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5. Felix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7953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strike="sngStrike" dirty="0" smtClean="0">
                          <a:solidFill>
                            <a:schemeClr val="tx1"/>
                          </a:solidFill>
                        </a:rPr>
                        <a:t>Eta</a:t>
                      </a: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427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strike="sngStrike" dirty="0" smtClean="0">
                          <a:solidFill>
                            <a:schemeClr val="tx1"/>
                          </a:solidFill>
                        </a:rPr>
                        <a:t>Sacajawea</a:t>
                      </a: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444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6. Polly O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893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strike="sngStrike" dirty="0" smtClean="0">
                          <a:solidFill>
                            <a:schemeClr val="tx1"/>
                          </a:solidFill>
                        </a:rPr>
                        <a:t>Epsilon</a:t>
                      </a: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6741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strike="sngStrike" dirty="0" smtClean="0">
                          <a:solidFill>
                            <a:schemeClr val="tx1"/>
                          </a:solidFill>
                        </a:rPr>
                        <a:t>Zeta</a:t>
                      </a: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1146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975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978455"/>
              </p:ext>
            </p:extLst>
          </p:nvPr>
        </p:nvGraphicFramePr>
        <p:xfrm>
          <a:off x="1379716" y="970308"/>
          <a:ext cx="7415149" cy="5547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32611">
                  <a:extLst>
                    <a:ext uri="{9D8B030D-6E8A-4147-A177-3AD203B41FA5}">
                      <a16:colId xmlns:a16="http://schemas.microsoft.com/office/drawing/2014/main" val="87687776"/>
                    </a:ext>
                  </a:extLst>
                </a:gridCol>
                <a:gridCol w="3682538">
                  <a:extLst>
                    <a:ext uri="{9D8B030D-6E8A-4147-A177-3AD203B41FA5}">
                      <a16:colId xmlns:a16="http://schemas.microsoft.com/office/drawing/2014/main" val="1495158969"/>
                    </a:ext>
                  </a:extLst>
                </a:gridCol>
              </a:tblGrid>
              <a:tr h="311218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solidFill>
                            <a:schemeClr val="tx1"/>
                          </a:solidFill>
                        </a:rPr>
                        <a:t>Grimo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Hodgson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2031622"/>
                  </a:ext>
                </a:extLst>
              </a:tr>
              <a:tr h="2227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12. Marion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15. 5C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6618864"/>
                  </a:ext>
                </a:extLst>
              </a:tr>
              <a:tr h="2227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13. North Blaze</a:t>
                      </a: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strike="sngStrike" dirty="0" smtClean="0">
                          <a:solidFill>
                            <a:schemeClr val="tx1"/>
                          </a:solidFill>
                        </a:rPr>
                        <a:t>Norfolk</a:t>
                      </a: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3456702"/>
                  </a:ext>
                </a:extLst>
              </a:tr>
              <a:tr h="3844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14. Dermis</a:t>
                      </a: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strike="sngStrike" dirty="0" smtClean="0">
                          <a:solidFill>
                            <a:schemeClr val="tx1"/>
                          </a:solidFill>
                        </a:rPr>
                        <a:t>Chelsea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0910562"/>
                  </a:ext>
                </a:extLst>
              </a:tr>
              <a:tr h="311218">
                <a:tc gridSpan="2">
                  <a:txBody>
                    <a:bodyPr/>
                    <a:lstStyle/>
                    <a:p>
                      <a:pPr algn="ctr"/>
                      <a:endParaRPr lang="en-US" sz="2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Michigan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(Cecil Farris)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3028141"/>
                  </a:ext>
                </a:extLst>
              </a:tr>
              <a:tr h="2227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16. Grand Traverse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0844547"/>
                  </a:ext>
                </a:extLst>
              </a:tr>
              <a:tr h="222734">
                <a:tc gridSpan="2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7953737"/>
                  </a:ext>
                </a:extLst>
              </a:tr>
              <a:tr h="222734">
                <a:tc gridSpan="2">
                  <a:txBody>
                    <a:bodyPr/>
                    <a:lstStyle/>
                    <a:p>
                      <a:pPr algn="ctr"/>
                      <a:endParaRPr lang="en-US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427109"/>
                  </a:ext>
                </a:extLst>
              </a:tr>
              <a:tr h="222734">
                <a:tc>
                  <a:txBody>
                    <a:bodyPr/>
                    <a:lstStyle/>
                    <a:p>
                      <a:pPr algn="ctr"/>
                      <a:endParaRPr lang="en-US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4445307"/>
                  </a:ext>
                </a:extLst>
              </a:tr>
              <a:tr h="222734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8937170"/>
                  </a:ext>
                </a:extLst>
              </a:tr>
              <a:tr h="222734">
                <a:tc>
                  <a:txBody>
                    <a:bodyPr/>
                    <a:lstStyle/>
                    <a:p>
                      <a:pPr algn="ctr"/>
                      <a:endParaRPr lang="en-US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6741895"/>
                  </a:ext>
                </a:extLst>
              </a:tr>
              <a:tr h="2227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b="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1146166"/>
                  </a:ext>
                </a:extLst>
              </a:tr>
            </a:tbl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499350" cy="647700"/>
          </a:xfrm>
        </p:spPr>
        <p:txBody>
          <a:bodyPr/>
          <a:lstStyle/>
          <a:p>
            <a:r>
              <a:rPr lang="en-US" dirty="0" smtClean="0"/>
              <a:t>Cultivars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8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Honorable Mention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Nature Tech Nursery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Courtenay, BC</a:t>
            </a:r>
          </a:p>
          <a:p>
            <a:endParaRPr lang="en-US" dirty="0" smtClean="0"/>
          </a:p>
          <a:p>
            <a:r>
              <a:rPr lang="en-US" dirty="0" smtClean="0"/>
              <a:t>North </a:t>
            </a:r>
            <a:r>
              <a:rPr lang="en-US" dirty="0"/>
              <a:t>American Plants </a:t>
            </a:r>
          </a:p>
          <a:p>
            <a:pPr marL="457200" lvl="1" indent="0">
              <a:buNone/>
            </a:pPr>
            <a:r>
              <a:rPr lang="en-US" dirty="0"/>
              <a:t>	McMinnville, OR</a:t>
            </a:r>
          </a:p>
          <a:p>
            <a:endParaRPr lang="en-US" dirty="0"/>
          </a:p>
          <a:p>
            <a:r>
              <a:rPr lang="en-US" dirty="0" smtClean="0"/>
              <a:t>Foggy Bottom Tree Farm </a:t>
            </a:r>
          </a:p>
          <a:p>
            <a:pPr marL="457200" lvl="1" indent="0">
              <a:buNone/>
            </a:pPr>
            <a:r>
              <a:rPr lang="en-US" dirty="0" smtClean="0"/>
              <a:t>	Columbus,  NJ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80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356485"/>
              </p:ext>
            </p:extLst>
          </p:nvPr>
        </p:nvGraphicFramePr>
        <p:xfrm>
          <a:off x="1149415" y="88777"/>
          <a:ext cx="7922029" cy="660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6142">
                  <a:extLst>
                    <a:ext uri="{9D8B030D-6E8A-4147-A177-3AD203B41FA5}">
                      <a16:colId xmlns:a16="http://schemas.microsoft.com/office/drawing/2014/main" val="725413646"/>
                    </a:ext>
                  </a:extLst>
                </a:gridCol>
                <a:gridCol w="1251752">
                  <a:extLst>
                    <a:ext uri="{9D8B030D-6E8A-4147-A177-3AD203B41FA5}">
                      <a16:colId xmlns:a16="http://schemas.microsoft.com/office/drawing/2014/main" val="1923097692"/>
                    </a:ext>
                  </a:extLst>
                </a:gridCol>
                <a:gridCol w="1393793">
                  <a:extLst>
                    <a:ext uri="{9D8B030D-6E8A-4147-A177-3AD203B41FA5}">
                      <a16:colId xmlns:a16="http://schemas.microsoft.com/office/drawing/2014/main" val="1330854960"/>
                    </a:ext>
                  </a:extLst>
                </a:gridCol>
                <a:gridCol w="1325936">
                  <a:extLst>
                    <a:ext uri="{9D8B030D-6E8A-4147-A177-3AD203B41FA5}">
                      <a16:colId xmlns:a16="http://schemas.microsoft.com/office/drawing/2014/main" val="1504266511"/>
                    </a:ext>
                  </a:extLst>
                </a:gridCol>
                <a:gridCol w="1584406">
                  <a:extLst>
                    <a:ext uri="{9D8B030D-6E8A-4147-A177-3AD203B41FA5}">
                      <a16:colId xmlns:a16="http://schemas.microsoft.com/office/drawing/2014/main" val="3824657336"/>
                    </a:ext>
                  </a:extLst>
                </a:gridCol>
              </a:tblGrid>
              <a:tr h="667417"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EFB</a:t>
                      </a: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(Rutgers)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Kernel Wt.</a:t>
                      </a: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(g)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% Kernel</a:t>
                      </a: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Weight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S-alleles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46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Yamhill 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1.12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sng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, 26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558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rgbClr val="0070C0"/>
                          </a:solidFill>
                        </a:rPr>
                        <a:t>Dorris</a:t>
                      </a:r>
                      <a:r>
                        <a:rPr lang="en-US" sz="1800" b="0" dirty="0" smtClean="0">
                          <a:solidFill>
                            <a:srgbClr val="0070C0"/>
                          </a:solidFill>
                        </a:rPr>
                        <a:t> (P)</a:t>
                      </a:r>
                      <a:endParaRPr lang="en-US" sz="1800" b="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+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1.50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1,12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17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</a:rPr>
                        <a:t>Wepster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+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1.11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sng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, 2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32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McDonald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+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1.21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51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2, </a:t>
                      </a:r>
                      <a:r>
                        <a:rPr lang="en-US" sz="1800" b="0" u="sng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1800" b="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54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70C0"/>
                          </a:solidFill>
                        </a:rPr>
                        <a:t>Felix (P)</a:t>
                      </a:r>
                      <a:endParaRPr lang="en-US" sz="1800" b="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+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1.32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sng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</a:rPr>
                        <a:t> 21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44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</a:rPr>
                        <a:t>PollyO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1.38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2, </a:t>
                      </a:r>
                      <a:r>
                        <a:rPr lang="en-US" sz="1800" b="0" u="sng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800" b="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484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FF0000"/>
                          </a:solidFill>
                        </a:rPr>
                        <a:t>Beast (P)</a:t>
                      </a:r>
                      <a:endParaRPr 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0.9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sng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, 23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3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FF0000"/>
                          </a:solidFill>
                        </a:rPr>
                        <a:t>Raritan</a:t>
                      </a:r>
                      <a:endParaRPr 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1.14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sng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, 22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511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FF0000"/>
                          </a:solidFill>
                        </a:rPr>
                        <a:t>Monmouth</a:t>
                      </a:r>
                      <a:endParaRPr 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1.19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52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1,12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53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FF0000"/>
                          </a:solidFill>
                        </a:rPr>
                        <a:t>Hunterdon</a:t>
                      </a:r>
                      <a:endParaRPr 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1.23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46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1, </a:t>
                      </a:r>
                      <a:r>
                        <a:rPr lang="en-US" sz="1800" b="0" u="sng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800" b="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91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FF0000"/>
                          </a:solidFill>
                        </a:rPr>
                        <a:t>Somerset</a:t>
                      </a:r>
                      <a:endParaRPr 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1.14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55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sng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, 10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21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Marion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1.2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37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14, 25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174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N. 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</a:rPr>
                        <a:t>Blais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8, 25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06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Dermis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38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12, 16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67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70C0"/>
                          </a:solidFill>
                        </a:rPr>
                        <a:t>5C</a:t>
                      </a:r>
                      <a:endParaRPr lang="en-US" sz="1800" b="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36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Grand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</a:rPr>
                        <a:t> Traverse (P?)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1.3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11,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</a:rPr>
                        <a:t> 25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7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63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4367" y="2013528"/>
            <a:ext cx="5874242" cy="32789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03636" y="5791200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Simcoe Research Station</a:t>
            </a:r>
            <a:endParaRPr lang="en-US" dirty="0"/>
          </a:p>
        </p:txBody>
      </p:sp>
      <p:cxnSp>
        <p:nvCxnSpPr>
          <p:cNvPr id="9" name="Straight Arrow Connector 8"/>
          <p:cNvCxnSpPr>
            <a:stCxn id="8" idx="1"/>
          </p:cNvCxnSpPr>
          <p:nvPr/>
        </p:nvCxnSpPr>
        <p:spPr>
          <a:xfrm flipH="1" flipV="1">
            <a:off x="4027055" y="4276436"/>
            <a:ext cx="1976581" cy="16994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11564" y="5791200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Cedar Springs Research Station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2927928" y="4895274"/>
            <a:ext cx="360217" cy="8959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94621" y="1210149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Huron Research Station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518060" y="1585765"/>
            <a:ext cx="841337" cy="22769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26501" y="1097948"/>
            <a:ext cx="1659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trike="sngStrike" dirty="0" smtClean="0"/>
              <a:t>Uxbridge area</a:t>
            </a:r>
          </a:p>
          <a:p>
            <a:r>
              <a:rPr lang="en-US" dirty="0" smtClean="0"/>
              <a:t>Niagara 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571446" y="1722087"/>
            <a:ext cx="0" cy="2432663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10476" y="1172273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Kingston area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412572" y="1579481"/>
            <a:ext cx="572186" cy="14131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714348" y="48132"/>
            <a:ext cx="26019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400" dirty="0">
                <a:solidFill>
                  <a:srgbClr val="FFFFFF"/>
                </a:solidFill>
              </a:rPr>
              <a:t>Locations</a:t>
            </a:r>
          </a:p>
        </p:txBody>
      </p:sp>
    </p:spTree>
    <p:extLst>
      <p:ext uri="{BB962C8B-B14F-4D97-AF65-F5344CB8AC3E}">
        <p14:creationId xmlns:p14="http://schemas.microsoft.com/office/powerpoint/2010/main" val="208919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Cedar Springs Research Station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465" y="1652825"/>
            <a:ext cx="5288134" cy="3966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6495" y="1723479"/>
            <a:ext cx="1914307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55 % sand</a:t>
            </a:r>
          </a:p>
          <a:p>
            <a:r>
              <a:rPr lang="en-US" sz="2400" dirty="0" smtClean="0"/>
              <a:t>31 % silt</a:t>
            </a:r>
          </a:p>
          <a:p>
            <a:r>
              <a:rPr lang="en-US" sz="2400" dirty="0" smtClean="0"/>
              <a:t>14 % clay</a:t>
            </a:r>
          </a:p>
          <a:p>
            <a:endParaRPr lang="en-US" sz="2400" dirty="0" smtClean="0"/>
          </a:p>
          <a:p>
            <a:r>
              <a:rPr lang="en-US" sz="2400" dirty="0" smtClean="0"/>
              <a:t>Sandy Loam</a:t>
            </a:r>
          </a:p>
          <a:p>
            <a:endParaRPr lang="en-US" sz="2400" dirty="0"/>
          </a:p>
          <a:p>
            <a:r>
              <a:rPr lang="en-US" sz="2400" dirty="0" smtClean="0"/>
              <a:t>4.6 % OM</a:t>
            </a:r>
          </a:p>
          <a:p>
            <a:r>
              <a:rPr lang="en-US" sz="2400" dirty="0" smtClean="0"/>
              <a:t>pH = 6.9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34896" y="1039613"/>
            <a:ext cx="3659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Plant Hardiness Zone </a:t>
            </a:r>
            <a:r>
              <a:rPr lang="en-US" sz="2400" dirty="0" smtClean="0"/>
              <a:t>6b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429193" y="5831323"/>
            <a:ext cx="3522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Planted June 7, 8, 2022.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199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Huron Research Station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970" y="3472906"/>
            <a:ext cx="5859298" cy="3297421"/>
          </a:xfrm>
        </p:spPr>
      </p:pic>
      <p:sp>
        <p:nvSpPr>
          <p:cNvPr id="5" name="TextBox 4"/>
          <p:cNvSpPr txBox="1"/>
          <p:nvPr/>
        </p:nvSpPr>
        <p:spPr>
          <a:xfrm>
            <a:off x="5764537" y="983420"/>
            <a:ext cx="309251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3.8 % Organic Matter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pH = 7.3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31913" y="983420"/>
            <a:ext cx="4087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Plant Hardiness Zone 6a/6b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1677" y="1533914"/>
            <a:ext cx="165782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26 % sand</a:t>
            </a:r>
          </a:p>
          <a:p>
            <a:r>
              <a:rPr lang="en-US" sz="2400" dirty="0"/>
              <a:t>34 % silt</a:t>
            </a:r>
          </a:p>
          <a:p>
            <a:r>
              <a:rPr lang="en-US" sz="2400" dirty="0"/>
              <a:t>40 % clay</a:t>
            </a:r>
          </a:p>
          <a:p>
            <a:endParaRPr lang="en-US" sz="2400" dirty="0"/>
          </a:p>
          <a:p>
            <a:r>
              <a:rPr lang="en-US" sz="2400" dirty="0"/>
              <a:t>Clay Loam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99140" y="2551328"/>
            <a:ext cx="33522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Planted 17 June, 2022 </a:t>
            </a:r>
          </a:p>
          <a:p>
            <a:r>
              <a:rPr lang="en-US" sz="2400" dirty="0" smtClean="0"/>
              <a:t>     only 3 replicates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384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Simcoe Research Station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15156" y="968849"/>
            <a:ext cx="4087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Plant Hardiness Zone </a:t>
            </a:r>
            <a:r>
              <a:rPr lang="en-US" sz="2400" dirty="0" smtClean="0"/>
              <a:t>6a/6b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118409" y="1896110"/>
            <a:ext cx="191430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74 % sand</a:t>
            </a:r>
          </a:p>
          <a:p>
            <a:r>
              <a:rPr lang="en-US" sz="2400" dirty="0" smtClean="0"/>
              <a:t>18 % silt</a:t>
            </a:r>
          </a:p>
          <a:p>
            <a:r>
              <a:rPr lang="en-US" sz="2400" dirty="0"/>
              <a:t>8</a:t>
            </a:r>
            <a:r>
              <a:rPr lang="en-US" sz="2400" dirty="0" smtClean="0"/>
              <a:t> % clay</a:t>
            </a:r>
          </a:p>
          <a:p>
            <a:endParaRPr lang="en-US" sz="2400" dirty="0" smtClean="0"/>
          </a:p>
          <a:p>
            <a:r>
              <a:rPr lang="en-US" sz="2400" dirty="0" smtClean="0"/>
              <a:t>Sandy Loam</a:t>
            </a:r>
          </a:p>
          <a:p>
            <a:endParaRPr lang="en-US" sz="2400" dirty="0"/>
          </a:p>
          <a:p>
            <a:r>
              <a:rPr lang="en-US" sz="2400" dirty="0" smtClean="0"/>
              <a:t>1.9 % OM</a:t>
            </a:r>
          </a:p>
          <a:p>
            <a:endParaRPr lang="en-US" sz="2400" dirty="0" smtClean="0"/>
          </a:p>
          <a:p>
            <a:r>
              <a:rPr lang="en-US" sz="2400" dirty="0" smtClean="0"/>
              <a:t>pH = 6.0</a:t>
            </a:r>
          </a:p>
          <a:p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160" y="2559105"/>
            <a:ext cx="5589818" cy="41923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88625" y="1892179"/>
            <a:ext cx="4053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Planted August 29, 30 2022.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8394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2934" y="439842"/>
            <a:ext cx="7499350" cy="647700"/>
          </a:xfrm>
        </p:spPr>
        <p:txBody>
          <a:bodyPr/>
          <a:lstStyle/>
          <a:p>
            <a:r>
              <a:rPr lang="en-US" sz="2800" dirty="0"/>
              <a:t>Vineland Research and Innovation Center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89604" y="1573844"/>
            <a:ext cx="5204531" cy="39033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38909" y="923278"/>
            <a:ext cx="3659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Plant Hardiness Zone </a:t>
            </a:r>
            <a:r>
              <a:rPr lang="en-US" sz="2400" dirty="0" smtClean="0"/>
              <a:t>7a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153181" y="1632206"/>
            <a:ext cx="3986989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60 % sand</a:t>
            </a:r>
          </a:p>
          <a:p>
            <a:r>
              <a:rPr lang="en-US" sz="2400" dirty="0" smtClean="0"/>
              <a:t>26 % silt</a:t>
            </a:r>
          </a:p>
          <a:p>
            <a:r>
              <a:rPr lang="en-US" sz="2400" dirty="0" smtClean="0"/>
              <a:t>14 % clay</a:t>
            </a:r>
          </a:p>
          <a:p>
            <a:endParaRPr lang="en-US" sz="2400" dirty="0" smtClean="0"/>
          </a:p>
          <a:p>
            <a:r>
              <a:rPr lang="en-US" sz="2400" dirty="0" smtClean="0"/>
              <a:t>Sandy Loam</a:t>
            </a:r>
          </a:p>
          <a:p>
            <a:endParaRPr lang="en-US" sz="2400" dirty="0"/>
          </a:p>
          <a:p>
            <a:r>
              <a:rPr lang="en-US" sz="2400" dirty="0" smtClean="0"/>
              <a:t>3.2 % Organic Matter</a:t>
            </a:r>
          </a:p>
          <a:p>
            <a:endParaRPr lang="en-US" sz="2400" dirty="0" smtClean="0"/>
          </a:p>
          <a:p>
            <a:r>
              <a:rPr lang="en-US" sz="2400" dirty="0" smtClean="0"/>
              <a:t>pH = 5.4</a:t>
            </a:r>
          </a:p>
          <a:p>
            <a:r>
              <a:rPr lang="en-US" sz="2400" dirty="0" smtClean="0"/>
              <a:t>applied 2 t/ha dolomitic lime</a:t>
            </a:r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172267" y="6202495"/>
            <a:ext cx="4618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Planted September 27, 28 2022.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9368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Joyceville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58936" y="1766830"/>
            <a:ext cx="5468644" cy="4101483"/>
          </a:xfrm>
        </p:spPr>
      </p:pic>
      <p:sp>
        <p:nvSpPr>
          <p:cNvPr id="5" name="Rectangle 4"/>
          <p:cNvSpPr/>
          <p:nvPr/>
        </p:nvSpPr>
        <p:spPr>
          <a:xfrm>
            <a:off x="1118173" y="1015322"/>
            <a:ext cx="4087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Plant Hardiness Zone </a:t>
            </a:r>
            <a:r>
              <a:rPr lang="en-US" sz="2400" dirty="0" smtClean="0"/>
              <a:t>5b/6a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703809" y="1913865"/>
            <a:ext cx="165782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38 % sand</a:t>
            </a:r>
          </a:p>
          <a:p>
            <a:r>
              <a:rPr lang="en-US" sz="2400" dirty="0" smtClean="0"/>
              <a:t>33 % silt</a:t>
            </a:r>
          </a:p>
          <a:p>
            <a:r>
              <a:rPr lang="en-US" sz="2400" dirty="0" smtClean="0"/>
              <a:t>29 % clay</a:t>
            </a:r>
          </a:p>
          <a:p>
            <a:endParaRPr lang="en-US" sz="2400" dirty="0" smtClean="0"/>
          </a:p>
          <a:p>
            <a:r>
              <a:rPr lang="en-US" sz="2400" dirty="0" smtClean="0"/>
              <a:t>Clay Loam</a:t>
            </a:r>
          </a:p>
          <a:p>
            <a:endParaRPr lang="en-US" sz="2400" dirty="0"/>
          </a:p>
          <a:p>
            <a:r>
              <a:rPr lang="en-US" sz="2400" dirty="0" smtClean="0"/>
              <a:t>5.1 % OM</a:t>
            </a:r>
          </a:p>
          <a:p>
            <a:endParaRPr lang="en-US" sz="2400" dirty="0" smtClean="0"/>
          </a:p>
          <a:p>
            <a:r>
              <a:rPr lang="en-US" sz="2400" dirty="0" smtClean="0"/>
              <a:t>pH = 6.3</a:t>
            </a:r>
          </a:p>
          <a:p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14546" y="5720896"/>
            <a:ext cx="26837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Planted on 29, 30 </a:t>
            </a:r>
          </a:p>
          <a:p>
            <a:pPr algn="ctr"/>
            <a:r>
              <a:rPr lang="en-US" sz="2400" dirty="0" smtClean="0"/>
              <a:t>September 2022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8352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Trial Design/Data Collection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04547" y="901945"/>
            <a:ext cx="7833092" cy="4967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- 5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trees per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plot by 4 replicates (3 in Huron)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- 20 trees of each cultivar per location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- 3.0 m between trees;  6.0 m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row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width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irrigated</a:t>
            </a: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multiple trunks</a:t>
            </a: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- Data collection after planting: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- shoot number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- length of longest shoot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- trunk diameter of longest shoot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3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Others cultivars of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New </a:t>
            </a:r>
            <a:r>
              <a:rPr lang="en-US" sz="2400" dirty="0"/>
              <a:t>releases by </a:t>
            </a:r>
            <a:r>
              <a:rPr lang="en-US" sz="2400" dirty="0" err="1"/>
              <a:t>Dr</a:t>
            </a:r>
            <a:r>
              <a:rPr lang="en-US" sz="2400" dirty="0"/>
              <a:t> Tom Molnar (Rutgers)</a:t>
            </a:r>
          </a:p>
          <a:p>
            <a:pPr lvl="1"/>
            <a:r>
              <a:rPr lang="en-US" sz="2000" dirty="0"/>
              <a:t>1 to 2 years out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“</a:t>
            </a:r>
            <a:r>
              <a:rPr lang="en-US" sz="2400" dirty="0"/>
              <a:t>Campina”</a:t>
            </a:r>
          </a:p>
          <a:p>
            <a:pPr lvl="1"/>
            <a:r>
              <a:rPr lang="en-US" sz="2000" dirty="0"/>
              <a:t>Brought hazelnut seedlings from Europe</a:t>
            </a:r>
          </a:p>
          <a:p>
            <a:pPr lvl="1"/>
            <a:r>
              <a:rPr lang="en-US" sz="2000" dirty="0"/>
              <a:t>No nuts - n</a:t>
            </a:r>
            <a:r>
              <a:rPr lang="en-US" sz="2000" dirty="0" smtClean="0"/>
              <a:t>o pollinators; </a:t>
            </a:r>
            <a:r>
              <a:rPr lang="en-US" sz="2000" dirty="0" err="1"/>
              <a:t>interplanted</a:t>
            </a:r>
            <a:r>
              <a:rPr lang="en-US" sz="2000" dirty="0"/>
              <a:t> “native” hazelnuts  </a:t>
            </a:r>
          </a:p>
          <a:p>
            <a:pPr lvl="1"/>
            <a:r>
              <a:rPr lang="en-US" sz="2000" dirty="0" smtClean="0"/>
              <a:t>Not sure if clonal or seedlings from nuts </a:t>
            </a:r>
            <a:endParaRPr lang="en-US" sz="2000" dirty="0"/>
          </a:p>
          <a:p>
            <a:pPr lvl="1"/>
            <a:r>
              <a:rPr lang="en-US" sz="2000" dirty="0"/>
              <a:t>Never found EFB although in an area of heavy pressure </a:t>
            </a:r>
          </a:p>
          <a:p>
            <a:pPr lvl="1"/>
            <a:r>
              <a:rPr lang="en-US" sz="2000" dirty="0"/>
              <a:t>Heavy nut crop and large number of catkins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55120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Others cultivars of interest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93187" y="1630165"/>
            <a:ext cx="5868139" cy="44011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1913" y="2450236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Campina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7805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0992" y="151399"/>
            <a:ext cx="7963007" cy="647700"/>
          </a:xfrm>
        </p:spPr>
        <p:txBody>
          <a:bodyPr/>
          <a:lstStyle/>
          <a:p>
            <a:r>
              <a:rPr lang="en-US" sz="3600" dirty="0" smtClean="0"/>
              <a:t>North Bay Planting – Dale and Molnar</a:t>
            </a:r>
            <a:endParaRPr lang="en-US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466519"/>
              </p:ext>
            </p:extLst>
          </p:nvPr>
        </p:nvGraphicFramePr>
        <p:xfrm>
          <a:off x="1654233" y="939339"/>
          <a:ext cx="3626226" cy="5810605"/>
        </p:xfrm>
        <a:graphic>
          <a:graphicData uri="http://schemas.openxmlformats.org/drawingml/2006/table">
            <a:tbl>
              <a:tblPr firstRow="1" firstCol="1" bandRow="1"/>
              <a:tblGrid>
                <a:gridCol w="1208742">
                  <a:extLst>
                    <a:ext uri="{9D8B030D-6E8A-4147-A177-3AD203B41FA5}">
                      <a16:colId xmlns:a16="http://schemas.microsoft.com/office/drawing/2014/main" val="3875928608"/>
                    </a:ext>
                  </a:extLst>
                </a:gridCol>
                <a:gridCol w="1208742">
                  <a:extLst>
                    <a:ext uri="{9D8B030D-6E8A-4147-A177-3AD203B41FA5}">
                      <a16:colId xmlns:a16="http://schemas.microsoft.com/office/drawing/2014/main" val="2619975007"/>
                    </a:ext>
                  </a:extLst>
                </a:gridCol>
                <a:gridCol w="1208742">
                  <a:extLst>
                    <a:ext uri="{9D8B030D-6E8A-4147-A177-3AD203B41FA5}">
                      <a16:colId xmlns:a16="http://schemas.microsoft.com/office/drawing/2014/main" val="1861149146"/>
                    </a:ext>
                  </a:extLst>
                </a:gridCol>
              </a:tblGrid>
              <a:tr h="5890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Family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Planted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% </a:t>
                      </a:r>
                      <a:r>
                        <a:rPr lang="en-CA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Alive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822720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14526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77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62.3%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2671635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14501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89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57.3%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383732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14505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57.1%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6801714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14525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76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39.5%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500540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14510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96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35.4%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038665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14511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52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34.6%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0003223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14524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56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33.9%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2248007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14523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63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30.2%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2313076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14504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111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29.7%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840497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14507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25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28.0%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3123024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14522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18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27.8%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919979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14521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55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20.0%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64452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14502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26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19.2%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7963598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Norfolk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14.3%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1381909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Chelsea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14.3%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9033733"/>
                  </a:ext>
                </a:extLst>
              </a:tr>
              <a:tr h="326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Total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772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37.6%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969909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510241"/>
              </p:ext>
            </p:extLst>
          </p:nvPr>
        </p:nvGraphicFramePr>
        <p:xfrm>
          <a:off x="6475613" y="2103582"/>
          <a:ext cx="201168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1627912294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14640409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Survival (%)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35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2016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94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15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2017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51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2018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355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2019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93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574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3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2021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964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2022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292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652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 Bay Planting – Rutgers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05" y="1952061"/>
            <a:ext cx="5487142" cy="30865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995" y="856211"/>
            <a:ext cx="3376006" cy="600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4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Hazelnut Irrigation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5538" y="981075"/>
            <a:ext cx="7705725" cy="1016401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- Ontario </a:t>
            </a:r>
            <a:r>
              <a:rPr lang="en-US" sz="2400" dirty="0" err="1" smtClean="0"/>
              <a:t>Agrifood</a:t>
            </a:r>
            <a:r>
              <a:rPr lang="en-US" sz="2400" dirty="0" smtClean="0"/>
              <a:t> Innovation Alliance project that was completed in 2020</a:t>
            </a:r>
          </a:p>
          <a:p>
            <a:pPr marL="457200" lvl="1" indent="0">
              <a:buNone/>
            </a:pPr>
            <a:r>
              <a:rPr lang="en-US" sz="2400" dirty="0" smtClean="0"/>
              <a:t>- Still ongoing</a:t>
            </a:r>
            <a:endParaRPr lang="en-US" sz="2400" dirty="0"/>
          </a:p>
          <a:p>
            <a:pPr marL="457200" lvl="1" indent="0">
              <a:buNone/>
            </a:pPr>
            <a:endParaRPr lang="en-US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67695" y="2611326"/>
            <a:ext cx="573631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/>
              <a:t>Irrigation treatments are:</a:t>
            </a:r>
          </a:p>
          <a:p>
            <a:pPr marL="285750" indent="-285750">
              <a:buFontTx/>
              <a:buChar char="-"/>
            </a:pPr>
            <a:endParaRPr lang="en-US" sz="2400" dirty="0" smtClean="0"/>
          </a:p>
          <a:p>
            <a:pPr marL="742950" lvl="1" indent="-285750">
              <a:buFontTx/>
              <a:buChar char="-"/>
            </a:pPr>
            <a:r>
              <a:rPr lang="en-US" sz="2400" dirty="0" smtClean="0"/>
              <a:t>No irrigation</a:t>
            </a:r>
          </a:p>
          <a:p>
            <a:pPr marL="742950" lvl="1" indent="-285750">
              <a:buFontTx/>
              <a:buChar char="-"/>
            </a:pPr>
            <a:endParaRPr lang="en-US" sz="2400" dirty="0" smtClean="0"/>
          </a:p>
          <a:p>
            <a:pPr marL="742950" lvl="1" indent="-285750">
              <a:buFontTx/>
              <a:buChar char="-"/>
            </a:pPr>
            <a:r>
              <a:rPr lang="en-US" sz="2400" dirty="0" smtClean="0"/>
              <a:t>50% field capacity</a:t>
            </a:r>
          </a:p>
          <a:p>
            <a:pPr marL="742950" lvl="1" indent="-285750">
              <a:buFontTx/>
              <a:buChar char="-"/>
            </a:pPr>
            <a:r>
              <a:rPr lang="en-US" sz="2400" dirty="0" smtClean="0"/>
              <a:t>75 % field capacity</a:t>
            </a:r>
          </a:p>
          <a:p>
            <a:pPr marL="742950" lvl="1" indent="-285750">
              <a:buFontTx/>
              <a:buChar char="-"/>
            </a:pPr>
            <a:r>
              <a:rPr lang="en-US" sz="2400" dirty="0" smtClean="0"/>
              <a:t>100% field capacity</a:t>
            </a:r>
          </a:p>
          <a:p>
            <a:pPr lvl="1"/>
            <a:r>
              <a:rPr lang="en-US" sz="2400" dirty="0" smtClean="0"/>
              <a:t> </a:t>
            </a:r>
          </a:p>
          <a:p>
            <a:pPr marL="2571750" lvl="5" indent="-285750">
              <a:buFontTx/>
              <a:buChar char="-"/>
            </a:pPr>
            <a:endParaRPr lang="en-US" sz="2400" dirty="0" smtClean="0"/>
          </a:p>
          <a:p>
            <a:r>
              <a:rPr lang="en-US" sz="2400" dirty="0"/>
              <a:t>- </a:t>
            </a:r>
            <a:r>
              <a:rPr lang="en-US" sz="2400" dirty="0" smtClean="0"/>
              <a:t>  Cultivars</a:t>
            </a:r>
            <a:r>
              <a:rPr lang="en-US" sz="2400" dirty="0"/>
              <a:t>: Gene, Yamhill and </a:t>
            </a:r>
            <a:r>
              <a:rPr lang="en-US" sz="2400" dirty="0" smtClean="0"/>
              <a:t>Carmela</a:t>
            </a:r>
            <a:endParaRPr lang="en-US" sz="2400" dirty="0"/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854" y="1997476"/>
            <a:ext cx="4114800" cy="30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Hazelnut yield and nut numbers</a:t>
            </a:r>
            <a:br>
              <a:rPr lang="en-US" sz="2800" dirty="0" smtClean="0"/>
            </a:br>
            <a:r>
              <a:rPr lang="en-US" sz="2800" dirty="0" smtClean="0"/>
              <a:t>in response to irrigation levels</a:t>
            </a:r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1268129"/>
              </p:ext>
            </p:extLst>
          </p:nvPr>
        </p:nvGraphicFramePr>
        <p:xfrm>
          <a:off x="1258888" y="981075"/>
          <a:ext cx="7705725" cy="5040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6644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Hazelnut nut weight in response to irrigation</a:t>
            </a:r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3840517"/>
              </p:ext>
            </p:extLst>
          </p:nvPr>
        </p:nvGraphicFramePr>
        <p:xfrm>
          <a:off x="1258888" y="981075"/>
          <a:ext cx="7705725" cy="5040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164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Grower Surveys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07469" y="1408270"/>
            <a:ext cx="5646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 Focused on survival and health ratings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107469" y="3430769"/>
            <a:ext cx="6843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 </a:t>
            </a:r>
            <a:r>
              <a:rPr lang="en-US" sz="2400" dirty="0"/>
              <a:t>R</a:t>
            </a:r>
            <a:r>
              <a:rPr lang="en-US" sz="2400" dirty="0" smtClean="0"/>
              <a:t>ange of locations (Hardiness Zone, soil types)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107469" y="4126247"/>
            <a:ext cx="7220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 Grower management practices are not considered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107469" y="2049973"/>
            <a:ext cx="5088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 Chose larger plantings: &gt; 30 trees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107469" y="2735291"/>
            <a:ext cx="6231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 Long time between planting and evaluation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0096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Health Ratings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00207" y="4056612"/>
            <a:ext cx="529343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  <a:r>
              <a:rPr lang="en-US" sz="2400" dirty="0" smtClean="0"/>
              <a:t> = missing tree</a:t>
            </a:r>
          </a:p>
          <a:p>
            <a:r>
              <a:rPr lang="en-US" sz="2400" dirty="0" smtClean="0"/>
              <a:t>1 = dead</a:t>
            </a:r>
          </a:p>
          <a:p>
            <a:r>
              <a:rPr lang="en-US" sz="2400" dirty="0" smtClean="0"/>
              <a:t>2 = only suckers</a:t>
            </a:r>
          </a:p>
          <a:p>
            <a:r>
              <a:rPr lang="en-US" sz="2400" dirty="0" smtClean="0"/>
              <a:t>3 = &lt; 50% healthy leaves</a:t>
            </a:r>
          </a:p>
          <a:p>
            <a:r>
              <a:rPr lang="en-US" sz="2400" dirty="0" smtClean="0"/>
              <a:t>4 = &gt; 50% but &lt; 100% healthy leaves</a:t>
            </a:r>
          </a:p>
          <a:p>
            <a:r>
              <a:rPr lang="en-US" sz="2400" dirty="0" smtClean="0"/>
              <a:t>5 = all of tree is healthy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175462" y="1014154"/>
            <a:ext cx="301717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 = no tree</a:t>
            </a:r>
          </a:p>
          <a:p>
            <a:r>
              <a:rPr lang="en-US" sz="2400" dirty="0" smtClean="0"/>
              <a:t>2 = dead</a:t>
            </a:r>
          </a:p>
          <a:p>
            <a:r>
              <a:rPr lang="en-US" sz="2400" dirty="0" smtClean="0"/>
              <a:t>3 = only suckers</a:t>
            </a:r>
          </a:p>
          <a:p>
            <a:r>
              <a:rPr lang="en-US" sz="2400" dirty="0" smtClean="0"/>
              <a:t>4 = poor health</a:t>
            </a:r>
          </a:p>
          <a:p>
            <a:r>
              <a:rPr lang="en-US" sz="2400" dirty="0" smtClean="0"/>
              <a:t>5 = less than healthy</a:t>
            </a:r>
          </a:p>
          <a:p>
            <a:r>
              <a:rPr lang="en-US" sz="2400" dirty="0" smtClean="0"/>
              <a:t>6 = healthy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728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Grower 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82284" y="960344"/>
            <a:ext cx="7795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Plant Hardiness Zone 7a; silty clay soil</a:t>
            </a:r>
          </a:p>
          <a:p>
            <a:pPr algn="ctr"/>
            <a:r>
              <a:rPr lang="en-US" sz="2400" dirty="0" smtClean="0"/>
              <a:t>2021 Rating of 2016 Planting (5 years)</a:t>
            </a: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514900"/>
              </p:ext>
            </p:extLst>
          </p:nvPr>
        </p:nvGraphicFramePr>
        <p:xfrm>
          <a:off x="1870747" y="2411153"/>
          <a:ext cx="6096000" cy="378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1866943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7881960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9960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Cultivar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Mortality</a:t>
                      </a:r>
                    </a:p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Health Rating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67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Tonda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di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</a:rPr>
                        <a:t>Giffoni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13.0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07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Santium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7.3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2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Gamma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36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Theta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4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Jefferson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3.7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94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Delta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31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Yamhill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1.5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2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Lewis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449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946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499350" cy="647700"/>
          </a:xfrm>
        </p:spPr>
        <p:txBody>
          <a:bodyPr/>
          <a:lstStyle/>
          <a:p>
            <a:r>
              <a:rPr lang="en-US" dirty="0" smtClean="0"/>
              <a:t>Grower 2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82284" y="960344"/>
            <a:ext cx="7795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Plant Hardiness Zone 6a</a:t>
            </a:r>
          </a:p>
          <a:p>
            <a:pPr algn="ctr"/>
            <a:r>
              <a:rPr lang="en-US" sz="2400" dirty="0" smtClean="0"/>
              <a:t>2019 Rating of 2016 Planting (3 years)</a:t>
            </a:r>
            <a:endParaRPr lang="en-US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487182"/>
              </p:ext>
            </p:extLst>
          </p:nvPr>
        </p:nvGraphicFramePr>
        <p:xfrm>
          <a:off x="1870747" y="2707689"/>
          <a:ext cx="6096000" cy="378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1866943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7881960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9960350"/>
                    </a:ext>
                  </a:extLst>
                </a:gridCol>
              </a:tblGrid>
              <a:tr h="52642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Cultivar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Mortality</a:t>
                      </a:r>
                    </a:p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Health Rating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67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Jefferson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07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Gamma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2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Yamhill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36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Gene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4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94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31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2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449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89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499350" cy="647700"/>
          </a:xfrm>
        </p:spPr>
        <p:txBody>
          <a:bodyPr/>
          <a:lstStyle/>
          <a:p>
            <a:r>
              <a:rPr lang="en-US" dirty="0" smtClean="0"/>
              <a:t>Grower </a:t>
            </a:r>
            <a:r>
              <a:rPr lang="en-US" dirty="0"/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2284" y="960344"/>
            <a:ext cx="7795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Plant Hardiness Zone 6b; clay soil</a:t>
            </a:r>
          </a:p>
          <a:p>
            <a:pPr algn="ctr"/>
            <a:r>
              <a:rPr lang="en-US" sz="2400" dirty="0" smtClean="0"/>
              <a:t>2021 Rating of 2016 Planting (5 years)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993395"/>
              </p:ext>
            </p:extLst>
          </p:nvPr>
        </p:nvGraphicFramePr>
        <p:xfrm>
          <a:off x="1870747" y="2411153"/>
          <a:ext cx="6096000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1866943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7881960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9960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Cultivar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Mortality</a:t>
                      </a:r>
                    </a:p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Health Rating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67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Jefferson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07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Yamhill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2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Gene (2017)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94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31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2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449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6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499350" cy="647700"/>
          </a:xfrm>
        </p:spPr>
        <p:txBody>
          <a:bodyPr/>
          <a:lstStyle/>
          <a:p>
            <a:r>
              <a:rPr lang="en-US" dirty="0" smtClean="0"/>
              <a:t>Grower 4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2284" y="960344"/>
            <a:ext cx="7795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Plant Hardiness Zone 6a/6b; sandy soil</a:t>
            </a:r>
          </a:p>
          <a:p>
            <a:pPr algn="ctr"/>
            <a:r>
              <a:rPr lang="en-US" sz="2400" dirty="0" smtClean="0"/>
              <a:t>4 year Ratings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402724"/>
              </p:ext>
            </p:extLst>
          </p:nvPr>
        </p:nvGraphicFramePr>
        <p:xfrm>
          <a:off x="1870747" y="2411153"/>
          <a:ext cx="6096000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1866943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7881960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9960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Cultivar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Mortality</a:t>
                      </a:r>
                    </a:p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Health Rating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67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Jefferson (2015)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3.2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07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Yamhill (2015)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2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94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Jefferson (2016)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3.4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31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Yamhill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(2016)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3.9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2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449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678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499350" cy="647700"/>
          </a:xfrm>
        </p:spPr>
        <p:txBody>
          <a:bodyPr/>
          <a:lstStyle/>
          <a:p>
            <a:r>
              <a:rPr lang="en-US" dirty="0" smtClean="0"/>
              <a:t>Grower </a:t>
            </a:r>
            <a:r>
              <a:rPr lang="en-US" dirty="0"/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3857" y="916206"/>
            <a:ext cx="7795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Plant Hardiness Zone 5b; </a:t>
            </a:r>
          </a:p>
          <a:p>
            <a:pPr algn="ctr"/>
            <a:r>
              <a:rPr lang="en-US" sz="2400" dirty="0" smtClean="0"/>
              <a:t>2019 Rating of 2016, 2017 Planting (4, 3 years)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73244"/>
              </p:ext>
            </p:extLst>
          </p:nvPr>
        </p:nvGraphicFramePr>
        <p:xfrm>
          <a:off x="2101566" y="1899821"/>
          <a:ext cx="6096000" cy="489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1866943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7881960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9960350"/>
                    </a:ext>
                  </a:extLst>
                </a:gridCol>
              </a:tblGrid>
              <a:tr h="71448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Cultivar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Mortality</a:t>
                      </a:r>
                    </a:p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Health Rating*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67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Jefferson (2016)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5.3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07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Alex (2016)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5.4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2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Gene (2016)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5.6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94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Carmela (2016)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5.1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31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Jefferson (2017)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3.7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146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Alex (2017)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6.0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2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Matt (2017)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5.5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44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Linda (2017)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78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Carmela (2017)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98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Marion (2017)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6.0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490334"/>
                  </a:ext>
                </a:extLst>
              </a:tr>
              <a:tr h="3355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Andrew (2017)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6.0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180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987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3286" y="1158877"/>
            <a:ext cx="79166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 Range of survival of the same cultivar across the same field, same grower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123286" y="2385163"/>
            <a:ext cx="7827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 Range of survival of the same cultivar in different years, same grower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092216" y="3611449"/>
            <a:ext cx="5542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 Appear to be able to grow in clay soils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092216" y="4468403"/>
            <a:ext cx="75506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/>
              <a:t>Relative mortality, for whatever reason, similar for some cultivars across sites:    </a:t>
            </a:r>
            <a:r>
              <a:rPr lang="en-US" sz="2400" dirty="0"/>
              <a:t>	</a:t>
            </a:r>
            <a:r>
              <a:rPr lang="en-US" sz="2400" dirty="0" smtClean="0"/>
              <a:t>Jefferson &gt; Yamhill</a:t>
            </a:r>
          </a:p>
          <a:p>
            <a:endParaRPr lang="en-US" sz="2400" dirty="0" smtClean="0"/>
          </a:p>
          <a:p>
            <a:r>
              <a:rPr lang="en-US" sz="2400" dirty="0" smtClean="0"/>
              <a:t>    but not for others:  Jefferson &gt; Gamma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               or Jefferson = Gamma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5618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Acknowlegement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725" y="1726800"/>
            <a:ext cx="7705725" cy="1469162"/>
          </a:xfrm>
        </p:spPr>
        <p:txBody>
          <a:bodyPr/>
          <a:lstStyle/>
          <a:p>
            <a:r>
              <a:rPr lang="en-US" sz="2400" dirty="0" smtClean="0"/>
              <a:t>This project </a:t>
            </a:r>
            <a:r>
              <a:rPr lang="en-US" sz="2400" dirty="0"/>
              <a:t>is funded </a:t>
            </a:r>
            <a:r>
              <a:rPr lang="en-US" sz="2400" dirty="0" smtClean="0"/>
              <a:t>by </a:t>
            </a:r>
            <a:r>
              <a:rPr lang="en-US" sz="2400" dirty="0"/>
              <a:t>the Ontario Ministry of Agriculture, Food and Rural Affairs (OMAFRA), through the Ontario </a:t>
            </a:r>
            <a:r>
              <a:rPr lang="en-US" sz="2400" dirty="0" err="1"/>
              <a:t>Agri</a:t>
            </a:r>
            <a:r>
              <a:rPr lang="en-US" sz="2400" dirty="0"/>
              <a:t>-Food Innovation Alliance</a:t>
            </a:r>
          </a:p>
        </p:txBody>
      </p:sp>
      <p:pic>
        <p:nvPicPr>
          <p:cNvPr id="4" name="Picture 2" descr="Image result for Ontario Agrifood Innovation Allianc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004" y="3914219"/>
            <a:ext cx="2497259" cy="2497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92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Thank-you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713" y="1417027"/>
            <a:ext cx="71437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64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A958DEDC2D5C4DB9775EE4566BB966" ma:contentTypeVersion="14" ma:contentTypeDescription="Create a new document." ma:contentTypeScope="" ma:versionID="7e7c99ad7891cc20de12c4b3821015e9">
  <xsd:schema xmlns:xsd="http://www.w3.org/2001/XMLSchema" xmlns:xs="http://www.w3.org/2001/XMLSchema" xmlns:p="http://schemas.microsoft.com/office/2006/metadata/properties" xmlns:ns3="4152e4b0-9273-4eb3-9219-cbfd475533bd" xmlns:ns4="471cef36-82b7-4951-946c-7d484f1f0794" targetNamespace="http://schemas.microsoft.com/office/2006/metadata/properties" ma:root="true" ma:fieldsID="ef252f917b52d78cc8be7e44cdb25adb" ns3:_="" ns4:_="">
    <xsd:import namespace="4152e4b0-9273-4eb3-9219-cbfd475533bd"/>
    <xsd:import namespace="471cef36-82b7-4951-946c-7d484f1f079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3:SharedWithDetails" minOccurs="0"/>
                <xsd:element ref="ns3:SharingHintHash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52e4b0-9273-4eb3-9219-cbfd475533b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1cef36-82b7-4951-946c-7d484f1f07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41A8D08-BCCA-4B60-BA69-A34D5E1ADF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A5EF53-6950-493B-A10D-5AF0AE7F5F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52e4b0-9273-4eb3-9219-cbfd475533bd"/>
    <ds:schemaRef ds:uri="471cef36-82b7-4951-946c-7d484f1f07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9CE8FEF-F911-465D-80D1-BE16DCAE721F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71cef36-82b7-4951-946c-7d484f1f0794"/>
    <ds:schemaRef ds:uri="http://purl.org/dc/elements/1.1/"/>
    <ds:schemaRef ds:uri="4152e4b0-9273-4eb3-9219-cbfd475533b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RCUG_blue</Template>
  <TotalTime>5082</TotalTime>
  <Words>1224</Words>
  <Application>Microsoft Office PowerPoint</Application>
  <PresentationFormat>On-screen Show (4:3)</PresentationFormat>
  <Paragraphs>482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Times New Roman</vt:lpstr>
      <vt:lpstr>Wingdings</vt:lpstr>
      <vt:lpstr>Default Design</vt:lpstr>
      <vt:lpstr>PowerPoint Presentation</vt:lpstr>
      <vt:lpstr>Topics</vt:lpstr>
      <vt:lpstr>Ontario Regional Hazelnut Cultivar Trials</vt:lpstr>
      <vt:lpstr>Cultivars </vt:lpstr>
      <vt:lpstr>Cultivars </vt:lpstr>
      <vt:lpstr>Honorable Mention</vt:lpstr>
      <vt:lpstr>PowerPoint Presentation</vt:lpstr>
      <vt:lpstr>PowerPoint Presentation</vt:lpstr>
      <vt:lpstr>Cedar Springs Research Station</vt:lpstr>
      <vt:lpstr>Huron Research Station</vt:lpstr>
      <vt:lpstr>Simcoe Research Station</vt:lpstr>
      <vt:lpstr>Vineland Research and Innovation Center </vt:lpstr>
      <vt:lpstr>Joyceville </vt:lpstr>
      <vt:lpstr>Trial Design/Data Collection</vt:lpstr>
      <vt:lpstr>Others cultivars of interest</vt:lpstr>
      <vt:lpstr>Others cultivars of interest</vt:lpstr>
      <vt:lpstr>North Bay Planting – Dale and Molnar</vt:lpstr>
      <vt:lpstr>North Bay Planting – Rutgers</vt:lpstr>
      <vt:lpstr>Hazelnut Irrigation</vt:lpstr>
      <vt:lpstr>Hazelnut yield and nut numbers in response to irrigation levels</vt:lpstr>
      <vt:lpstr>Hazelnut nut weight in response to irrigation</vt:lpstr>
      <vt:lpstr>Grower Surveys</vt:lpstr>
      <vt:lpstr>Tree Health Ratings</vt:lpstr>
      <vt:lpstr>Grower 1</vt:lpstr>
      <vt:lpstr>Grower 2</vt:lpstr>
      <vt:lpstr>Grower 3</vt:lpstr>
      <vt:lpstr>Grower 4</vt:lpstr>
      <vt:lpstr>Grower 5</vt:lpstr>
      <vt:lpstr>Conclusions</vt:lpstr>
      <vt:lpstr>Acknowlegement</vt:lpstr>
      <vt:lpstr>Thank-you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 Processing Cucumber Evaluations</dc:title>
  <dc:creator>Allison Taziar</dc:creator>
  <cp:lastModifiedBy>John Zandstra</cp:lastModifiedBy>
  <cp:revision>147</cp:revision>
  <dcterms:created xsi:type="dcterms:W3CDTF">2017-01-30T15:41:20Z</dcterms:created>
  <dcterms:modified xsi:type="dcterms:W3CDTF">2023-04-12T15:37:01Z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0x010100F2A958DEDC2D5C4DB9775EE4566BB966</vt:lpwstr>
  </property>
</Properties>
</file>